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278" r:id="rId4"/>
    <p:sldId id="279" r:id="rId5"/>
    <p:sldId id="280" r:id="rId6"/>
    <p:sldId id="259" r:id="rId7"/>
    <p:sldId id="260" r:id="rId8"/>
    <p:sldId id="265" r:id="rId9"/>
    <p:sldId id="264" r:id="rId10"/>
    <p:sldId id="263" r:id="rId11"/>
    <p:sldId id="261" r:id="rId12"/>
    <p:sldId id="270" r:id="rId13"/>
    <p:sldId id="266" r:id="rId14"/>
    <p:sldId id="269" r:id="rId15"/>
    <p:sldId id="268" r:id="rId16"/>
    <p:sldId id="267" r:id="rId17"/>
    <p:sldId id="257" r:id="rId18"/>
    <p:sldId id="262" r:id="rId19"/>
    <p:sldId id="271" r:id="rId20"/>
    <p:sldId id="272" r:id="rId21"/>
    <p:sldId id="273" r:id="rId22"/>
    <p:sldId id="274" r:id="rId23"/>
    <p:sldId id="275" r:id="rId24"/>
    <p:sldId id="281" r:id="rId25"/>
  </p:sldIdLst>
  <p:sldSz cx="12192000" cy="6858000"/>
  <p:notesSz cx="6881813" cy="100139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CAA"/>
    <a:srgbClr val="4851AC"/>
    <a:srgbClr val="DFDFD3"/>
    <a:srgbClr val="47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2913" cy="50165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7314" y="1"/>
            <a:ext cx="2982912" cy="50165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98112C44-296B-4F73-B414-422B9883BE3B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512301"/>
            <a:ext cx="2982913" cy="5016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7314" y="9512301"/>
            <a:ext cx="2982912" cy="5016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1CAC8A53-FEB1-4BD2-8361-956CDF305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214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2913" cy="50165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7314" y="1"/>
            <a:ext cx="2982912" cy="50165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147D0EF-2E97-45A3-87B9-86F04238DC50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4125"/>
            <a:ext cx="60071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819651"/>
            <a:ext cx="5505450" cy="394335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512301"/>
            <a:ext cx="2982913" cy="5016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7314" y="9512301"/>
            <a:ext cx="2982912" cy="5016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7956E47F-68CC-47B2-AB1D-713E34F50E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79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04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51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0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938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600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509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241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59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761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671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06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283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52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465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295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498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52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69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63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78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4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35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42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E47F-68CC-47B2-AB1D-713E34F50E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83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67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87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94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51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8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47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7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61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00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99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95019-E7EE-4F9A-8B03-28091A9CD62D}" type="datetimeFigureOut">
              <a:rPr lang="pl-PL" smtClean="0"/>
              <a:t>06.06.2019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90B4-DC1E-4C40-997C-FFEEE68D81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31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780789" y="1559594"/>
            <a:ext cx="10630422" cy="51649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434CAA"/>
                </a:solidFill>
              </a:rPr>
              <a:t>Grant </a:t>
            </a:r>
            <a:r>
              <a:rPr lang="en-US" sz="3600" b="1" dirty="0" err="1" smtClean="0">
                <a:solidFill>
                  <a:srgbClr val="434CAA"/>
                </a:solidFill>
              </a:rPr>
              <a:t>Globalny</a:t>
            </a:r>
            <a:endParaRPr lang="pl-PL" sz="3600" b="1" dirty="0" smtClean="0">
              <a:solidFill>
                <a:srgbClr val="434CAA"/>
              </a:solidFill>
            </a:endParaRPr>
          </a:p>
          <a:p>
            <a:r>
              <a:rPr lang="pl-PL" sz="3200" b="1" dirty="0" smtClean="0">
                <a:solidFill>
                  <a:srgbClr val="434CAA"/>
                </a:solidFill>
              </a:rPr>
              <a:t>Dla Szpitala Powiatowego im. Jana Pawła II w Bartoszycach</a:t>
            </a:r>
            <a:endParaRPr lang="pl-PL" sz="3200" b="1" dirty="0">
              <a:solidFill>
                <a:srgbClr val="434CAA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771265" y="3686175"/>
            <a:ext cx="10639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2800" dirty="0">
                <a:solidFill>
                  <a:srgbClr val="434CAA"/>
                </a:solidFill>
              </a:rPr>
              <a:t>Poprawa rehabilitacji niemowląt z dysfunkcjami </a:t>
            </a:r>
            <a:r>
              <a:rPr lang="pl-PL" sz="2800" dirty="0" smtClean="0">
                <a:solidFill>
                  <a:srgbClr val="434CAA"/>
                </a:solidFill>
              </a:rPr>
              <a:t>neurologicznymi</a:t>
            </a:r>
            <a:endParaRPr lang="pl-PL" sz="2800" dirty="0">
              <a:solidFill>
                <a:srgbClr val="434CAA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rgbClr val="7030A0"/>
                </a:solidFill>
              </a:rPr>
              <a:t>Improving </a:t>
            </a:r>
            <a:r>
              <a:rPr lang="en-US" sz="2800" dirty="0">
                <a:solidFill>
                  <a:srgbClr val="7030A0"/>
                </a:solidFill>
              </a:rPr>
              <a:t>the rehabilitation of infants with neurological </a:t>
            </a:r>
            <a:r>
              <a:rPr lang="en-US" sz="2800" dirty="0" smtClean="0">
                <a:solidFill>
                  <a:srgbClr val="7030A0"/>
                </a:solidFill>
              </a:rPr>
              <a:t>deficits</a:t>
            </a:r>
            <a:endParaRPr lang="pl-PL" sz="2800" dirty="0" smtClean="0">
              <a:solidFill>
                <a:srgbClr val="7030A0"/>
              </a:solidFill>
            </a:endParaRPr>
          </a:p>
        </p:txBody>
      </p:sp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75" y="1206806"/>
            <a:ext cx="7321850" cy="54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75" y="1206806"/>
            <a:ext cx="7321850" cy="54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75" y="1206806"/>
            <a:ext cx="7321850" cy="54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75" y="1206806"/>
            <a:ext cx="7321850" cy="54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75" y="1206806"/>
            <a:ext cx="7321850" cy="54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9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75" y="1206806"/>
            <a:ext cx="7321850" cy="54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7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75" y="1206806"/>
            <a:ext cx="7321850" cy="54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939923" y="2957149"/>
            <a:ext cx="82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434CAA"/>
                </a:solidFill>
              </a:rPr>
              <a:t>Szklana tapeta – akwarium (200x300cm)</a:t>
            </a:r>
            <a:endParaRPr lang="pl-PL" dirty="0">
              <a:solidFill>
                <a:srgbClr val="434CAA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23" y="3440113"/>
            <a:ext cx="7771278" cy="2989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12" name="Podtytuł 7"/>
          <p:cNvSpPr txBox="1">
            <a:spLocks/>
          </p:cNvSpPr>
          <p:nvPr/>
        </p:nvSpPr>
        <p:spPr>
          <a:xfrm>
            <a:off x="780789" y="1207972"/>
            <a:ext cx="10630422" cy="1322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l-PL" b="1" dirty="0" smtClean="0">
                <a:solidFill>
                  <a:srgbClr val="434CAA"/>
                </a:solidFill>
              </a:rPr>
              <a:t>Grant obejmie modernizację i wprowadzenie nowoczesnych metod terapeutycznych </a:t>
            </a:r>
            <a:r>
              <a:rPr lang="pl-PL" b="1" dirty="0">
                <a:solidFill>
                  <a:srgbClr val="434CAA"/>
                </a:solidFill>
              </a:rPr>
              <a:t>oraz przeszkolenie </a:t>
            </a:r>
            <a:r>
              <a:rPr lang="pl-PL" b="1" dirty="0" smtClean="0">
                <a:solidFill>
                  <a:srgbClr val="434CAA"/>
                </a:solidFill>
              </a:rPr>
              <a:t>personelu w Gabinecie Hydroterapii</a:t>
            </a:r>
            <a:br>
              <a:rPr lang="pl-PL" b="1" dirty="0" smtClean="0">
                <a:solidFill>
                  <a:srgbClr val="434CAA"/>
                </a:solidFill>
              </a:rPr>
            </a:br>
            <a:r>
              <a:rPr lang="pl-PL" b="1" dirty="0" smtClean="0">
                <a:solidFill>
                  <a:srgbClr val="434CAA"/>
                </a:solidFill>
              </a:rPr>
              <a:t>w Oddziale Rehabilitacji Dziecięcej  i Terapii Matki</a:t>
            </a:r>
            <a:endParaRPr lang="pl-PL" dirty="0" smtClean="0">
              <a:solidFill>
                <a:srgbClr val="434CAA"/>
              </a:solidFill>
            </a:endParaRPr>
          </a:p>
          <a:p>
            <a:pPr>
              <a:lnSpc>
                <a:spcPct val="120000"/>
              </a:lnSpc>
            </a:pPr>
            <a:endParaRPr lang="pl-PL" dirty="0">
              <a:solidFill>
                <a:srgbClr val="434C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47862" y="1381833"/>
            <a:ext cx="82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4851AC"/>
                </a:solidFill>
              </a:rPr>
              <a:t>Wanna do kąpieli (podwyższona, obudowana 140x70cm)  + </a:t>
            </a:r>
            <a:r>
              <a:rPr lang="pl-PL" dirty="0" err="1" smtClean="0">
                <a:solidFill>
                  <a:srgbClr val="4851AC"/>
                </a:solidFill>
              </a:rPr>
              <a:t>Ozonomatic</a:t>
            </a:r>
            <a:endParaRPr lang="pl-PL" dirty="0">
              <a:solidFill>
                <a:srgbClr val="4851A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28" y="1963205"/>
            <a:ext cx="4177343" cy="4658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898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47862" y="1381833"/>
            <a:ext cx="82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4851AC"/>
                </a:solidFill>
              </a:rPr>
              <a:t>Wanna do masażu wodnego małych dzieci i niemowląt na </a:t>
            </a:r>
            <a:r>
              <a:rPr lang="pl-PL" dirty="0" smtClean="0">
                <a:solidFill>
                  <a:srgbClr val="4851AC"/>
                </a:solidFill>
              </a:rPr>
              <a:t>kółkach</a:t>
            </a:r>
            <a:endParaRPr lang="pl-PL" dirty="0">
              <a:solidFill>
                <a:srgbClr val="4851A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72" y="1931727"/>
            <a:ext cx="3930856" cy="47195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47862" y="1381833"/>
            <a:ext cx="8296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4851AC"/>
                </a:solidFill>
              </a:rPr>
              <a:t>Szpital Powiatowy im. Jana Pawła II w Bartoszycach</a:t>
            </a:r>
          </a:p>
          <a:p>
            <a:r>
              <a:rPr lang="pl-PL" dirty="0">
                <a:solidFill>
                  <a:srgbClr val="4851AC"/>
                </a:solidFill>
              </a:rPr>
              <a:t> </a:t>
            </a:r>
          </a:p>
          <a:p>
            <a:r>
              <a:rPr lang="pl-PL" dirty="0">
                <a:solidFill>
                  <a:srgbClr val="4851AC"/>
                </a:solidFill>
              </a:rPr>
              <a:t>Oddział Rehabilitacji Dziecięcej i Terapii Matki w Szpitalu Powiatowym w Bartoszycach istnieje od 25 </a:t>
            </a:r>
            <a:r>
              <a:rPr lang="pl-PL" dirty="0" smtClean="0">
                <a:solidFill>
                  <a:srgbClr val="4851AC"/>
                </a:solidFill>
              </a:rPr>
              <a:t>lat</a:t>
            </a:r>
            <a:endParaRPr lang="pl-PL" dirty="0">
              <a:solidFill>
                <a:srgbClr val="4851AC"/>
              </a:solidFill>
            </a:endParaRPr>
          </a:p>
          <a:p>
            <a:r>
              <a:rPr lang="pl-PL" dirty="0">
                <a:solidFill>
                  <a:srgbClr val="4851AC"/>
                </a:solidFill>
              </a:rPr>
              <a:t> </a:t>
            </a:r>
          </a:p>
          <a:p>
            <a:r>
              <a:rPr lang="pl-PL" dirty="0">
                <a:solidFill>
                  <a:srgbClr val="4851AC"/>
                </a:solidFill>
              </a:rPr>
              <a:t>14 łóżek dla dzieci ze schorzeniami neurologicznymi od chwili urodzenia do 18 roku życia </a:t>
            </a:r>
            <a:r>
              <a:rPr lang="pl-PL" dirty="0" smtClean="0">
                <a:solidFill>
                  <a:srgbClr val="4851AC"/>
                </a:solidFill>
              </a:rPr>
              <a:t>oraz </a:t>
            </a:r>
            <a:r>
              <a:rPr lang="pl-PL" dirty="0">
                <a:solidFill>
                  <a:srgbClr val="4851AC"/>
                </a:solidFill>
              </a:rPr>
              <a:t>tyle samo miejsc dla </a:t>
            </a:r>
            <a:r>
              <a:rPr lang="pl-PL" dirty="0" smtClean="0">
                <a:solidFill>
                  <a:srgbClr val="4851AC"/>
                </a:solidFill>
              </a:rPr>
              <a:t>rodzica lub opiekuna </a:t>
            </a:r>
            <a:endParaRPr lang="pl-PL" dirty="0">
              <a:solidFill>
                <a:srgbClr val="4851AC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033587" y="4223860"/>
            <a:ext cx="8296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Poviat</a:t>
            </a:r>
            <a:r>
              <a:rPr lang="en-US" dirty="0">
                <a:solidFill>
                  <a:srgbClr val="7030A0"/>
                </a:solidFill>
              </a:rPr>
              <a:t> Hospital of John Paul II in Bartoszyce</a:t>
            </a:r>
            <a:endParaRPr lang="pl-PL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 </a:t>
            </a:r>
            <a:endParaRPr lang="pl-PL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The Department of Pediatric Rehabilitation and Mother Therapy at the </a:t>
            </a:r>
            <a:r>
              <a:rPr lang="en-US" dirty="0" err="1">
                <a:solidFill>
                  <a:srgbClr val="7030A0"/>
                </a:solidFill>
              </a:rPr>
              <a:t>Poviat</a:t>
            </a:r>
            <a:r>
              <a:rPr lang="en-US" dirty="0">
                <a:solidFill>
                  <a:srgbClr val="7030A0"/>
                </a:solidFill>
              </a:rPr>
              <a:t> Hospital in Bartoszyce has existed for 25 </a:t>
            </a:r>
            <a:r>
              <a:rPr lang="en-US" dirty="0" smtClean="0">
                <a:solidFill>
                  <a:srgbClr val="7030A0"/>
                </a:solidFill>
              </a:rPr>
              <a:t>years</a:t>
            </a:r>
            <a:endParaRPr lang="pl-PL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 </a:t>
            </a:r>
            <a:endParaRPr lang="pl-PL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14 beds for children with neurological disorders from birth to 18 years of age and the same number of places for the parent or child’s </a:t>
            </a:r>
            <a:r>
              <a:rPr lang="en-US" dirty="0" smtClean="0">
                <a:solidFill>
                  <a:srgbClr val="7030A0"/>
                </a:solidFill>
              </a:rPr>
              <a:t>keeper</a:t>
            </a:r>
            <a:endParaRPr lang="pl-P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47862" y="1381833"/>
            <a:ext cx="82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4851AC"/>
                </a:solidFill>
              </a:rPr>
              <a:t>Wanna do masażu wodnego duża z </a:t>
            </a:r>
            <a:r>
              <a:rPr lang="pl-PL" dirty="0" smtClean="0">
                <a:solidFill>
                  <a:srgbClr val="4851AC"/>
                </a:solidFill>
              </a:rPr>
              <a:t>dyszami</a:t>
            </a:r>
            <a:endParaRPr lang="pl-PL" dirty="0">
              <a:solidFill>
                <a:srgbClr val="4851A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43" y="2059542"/>
            <a:ext cx="6651114" cy="44069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3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47862" y="1381833"/>
            <a:ext cx="82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4851AC"/>
                </a:solidFill>
              </a:rPr>
              <a:t>Podnośnik </a:t>
            </a:r>
            <a:r>
              <a:rPr lang="pl-PL" dirty="0" smtClean="0">
                <a:solidFill>
                  <a:srgbClr val="4851AC"/>
                </a:solidFill>
              </a:rPr>
              <a:t>sufitowy </a:t>
            </a:r>
            <a:endParaRPr lang="pl-PL" dirty="0">
              <a:solidFill>
                <a:srgbClr val="4851A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97" y="1848423"/>
            <a:ext cx="6772406" cy="47026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378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47862" y="1381833"/>
            <a:ext cx="82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4851AC"/>
                </a:solidFill>
              </a:rPr>
              <a:t>Projektor + </a:t>
            </a:r>
            <a:r>
              <a:rPr lang="pl-PL" dirty="0" err="1">
                <a:solidFill>
                  <a:srgbClr val="4851AC"/>
                </a:solidFill>
              </a:rPr>
              <a:t>tarcze.Zestaw</a:t>
            </a:r>
            <a:r>
              <a:rPr lang="pl-PL" dirty="0">
                <a:solidFill>
                  <a:srgbClr val="4851AC"/>
                </a:solidFill>
              </a:rPr>
              <a:t> nagłaśniający do </a:t>
            </a:r>
            <a:r>
              <a:rPr lang="pl-PL" dirty="0" smtClean="0">
                <a:solidFill>
                  <a:srgbClr val="4851AC"/>
                </a:solidFill>
              </a:rPr>
              <a:t>muzyki </a:t>
            </a:r>
            <a:endParaRPr lang="pl-PL" dirty="0">
              <a:solidFill>
                <a:srgbClr val="4851AC"/>
              </a:solidFill>
            </a:endParaRPr>
          </a:p>
        </p:txBody>
      </p:sp>
      <p:pic>
        <p:nvPicPr>
          <p:cNvPr id="6146" name="Picture 2" descr="https://www.mojebambino.pl/70584-thickbox_default/magiczny-dyw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92" y="1780470"/>
            <a:ext cx="4809016" cy="48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18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47862" y="1381833"/>
            <a:ext cx="82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4851AC"/>
                </a:solidFill>
              </a:rPr>
              <a:t>Łóżko kąpielowe na kółkach 150 cm </a:t>
            </a:r>
            <a:r>
              <a:rPr lang="pl-PL" dirty="0" err="1" smtClean="0">
                <a:solidFill>
                  <a:srgbClr val="4851AC"/>
                </a:solidFill>
              </a:rPr>
              <a:t>dł</a:t>
            </a:r>
            <a:endParaRPr lang="pl-PL" dirty="0">
              <a:solidFill>
                <a:srgbClr val="4851AC"/>
              </a:solidFill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827959" y="1912611"/>
            <a:ext cx="6536082" cy="4350404"/>
            <a:chOff x="2827959" y="1912611"/>
            <a:chExt cx="6536082" cy="435040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959" y="1912611"/>
              <a:ext cx="6536082" cy="43504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rostokąt 1"/>
            <p:cNvSpPr/>
            <p:nvPr/>
          </p:nvSpPr>
          <p:spPr>
            <a:xfrm>
              <a:off x="7829550" y="5829301"/>
              <a:ext cx="150018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91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4779" y="1404469"/>
            <a:ext cx="1158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Wartość Grantu wyniesie 200 000 PLN / 52 500 USD</a:t>
            </a:r>
            <a:endParaRPr lang="pl-PL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71699" y="2443369"/>
            <a:ext cx="82962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rgbClr val="434CAA"/>
                </a:solidFill>
              </a:rPr>
              <a:t>Nr konta EUR - </a:t>
            </a:r>
            <a:r>
              <a:rPr lang="pl-PL" sz="2200" b="1" dirty="0">
                <a:solidFill>
                  <a:srgbClr val="434CAA"/>
                </a:solidFill>
              </a:rPr>
              <a:t> </a:t>
            </a:r>
            <a:r>
              <a:rPr lang="pl-PL" sz="2200" dirty="0">
                <a:solidFill>
                  <a:srgbClr val="434CAA"/>
                </a:solidFill>
              </a:rPr>
              <a:t>BNP </a:t>
            </a:r>
            <a:r>
              <a:rPr lang="pl-PL" sz="2200" dirty="0" err="1">
                <a:solidFill>
                  <a:srgbClr val="434CAA"/>
                </a:solidFill>
              </a:rPr>
              <a:t>Paribas</a:t>
            </a:r>
            <a:r>
              <a:rPr lang="pl-PL" sz="2200" b="1" dirty="0">
                <a:solidFill>
                  <a:srgbClr val="434CAA"/>
                </a:solidFill>
              </a:rPr>
              <a:t> </a:t>
            </a:r>
            <a:r>
              <a:rPr lang="pl-PL" sz="2200" dirty="0">
                <a:solidFill>
                  <a:srgbClr val="434CAA"/>
                </a:solidFill>
              </a:rPr>
              <a:t>    88203000453110000000361890</a:t>
            </a:r>
          </a:p>
          <a:p>
            <a:r>
              <a:rPr lang="pl-PL" sz="2200" dirty="0">
                <a:solidFill>
                  <a:srgbClr val="434CAA"/>
                </a:solidFill>
              </a:rPr>
              <a:t>SWIFT  PPABPLPK</a:t>
            </a:r>
            <a:endParaRPr lang="pl-PL" sz="1000" dirty="0">
              <a:solidFill>
                <a:srgbClr val="434CAA"/>
              </a:solidFill>
            </a:endParaRPr>
          </a:p>
          <a:p>
            <a:r>
              <a:rPr lang="pl-PL" sz="1000" dirty="0">
                <a:solidFill>
                  <a:srgbClr val="434CAA"/>
                </a:solidFill>
              </a:rPr>
              <a:t> </a:t>
            </a:r>
            <a:endParaRPr lang="pl-PL" sz="1000" dirty="0" smtClean="0">
              <a:solidFill>
                <a:srgbClr val="434CAA"/>
              </a:solidFill>
            </a:endParaRPr>
          </a:p>
          <a:p>
            <a:r>
              <a:rPr lang="pl-PL" sz="2200" dirty="0" err="1" smtClean="0">
                <a:solidFill>
                  <a:srgbClr val="434CAA"/>
                </a:solidFill>
              </a:rPr>
              <a:t>Rotary</a:t>
            </a:r>
            <a:r>
              <a:rPr lang="pl-PL" sz="2200" dirty="0" smtClean="0">
                <a:solidFill>
                  <a:srgbClr val="434CAA"/>
                </a:solidFill>
              </a:rPr>
              <a:t> Club Bartoszyce-Lidzbark Warmiński</a:t>
            </a:r>
          </a:p>
          <a:p>
            <a:r>
              <a:rPr lang="pl-PL" sz="2200" dirty="0" smtClean="0">
                <a:solidFill>
                  <a:srgbClr val="434CAA"/>
                </a:solidFill>
              </a:rPr>
              <a:t>11-200 </a:t>
            </a:r>
            <a:r>
              <a:rPr lang="pl-PL" sz="2200" dirty="0">
                <a:solidFill>
                  <a:srgbClr val="434CAA"/>
                </a:solidFill>
              </a:rPr>
              <a:t>Bartoszyce, Galiny 110</a:t>
            </a:r>
          </a:p>
          <a:p>
            <a:r>
              <a:rPr lang="pl-PL" sz="2200" dirty="0">
                <a:solidFill>
                  <a:srgbClr val="434CAA"/>
                </a:solidFill>
              </a:rPr>
              <a:t>Pałac </a:t>
            </a:r>
            <a:r>
              <a:rPr lang="pl-PL" sz="2200" dirty="0" smtClean="0">
                <a:solidFill>
                  <a:srgbClr val="434CAA"/>
                </a:solidFill>
              </a:rPr>
              <a:t>Galiny</a:t>
            </a:r>
          </a:p>
          <a:p>
            <a:endParaRPr lang="pl-PL" sz="1000" dirty="0">
              <a:solidFill>
                <a:srgbClr val="434CAA"/>
              </a:solidFill>
            </a:endParaRPr>
          </a:p>
          <a:p>
            <a:r>
              <a:rPr lang="pl-PL" sz="2200" dirty="0">
                <a:solidFill>
                  <a:srgbClr val="434CAA"/>
                </a:solidFill>
              </a:rPr>
              <a:t>prezydent@rotarybartoszyce.pl </a:t>
            </a:r>
          </a:p>
          <a:p>
            <a:r>
              <a:rPr lang="pl-PL" sz="2200" dirty="0">
                <a:solidFill>
                  <a:srgbClr val="434CAA"/>
                </a:solidFill>
              </a:rPr>
              <a:t>https</a:t>
            </a:r>
            <a:r>
              <a:rPr lang="pl-PL" sz="2200" dirty="0" smtClean="0">
                <a:solidFill>
                  <a:srgbClr val="434CAA"/>
                </a:solidFill>
              </a:rPr>
              <a:t>://rotarybartoszyce.pl</a:t>
            </a:r>
          </a:p>
          <a:p>
            <a:endParaRPr lang="pl-PL" sz="1000" dirty="0">
              <a:solidFill>
                <a:srgbClr val="434CAA"/>
              </a:solidFill>
            </a:endParaRPr>
          </a:p>
          <a:p>
            <a:r>
              <a:rPr lang="pl-PL" sz="2200" dirty="0">
                <a:solidFill>
                  <a:srgbClr val="434CAA"/>
                </a:solidFill>
              </a:rPr>
              <a:t>Kontakt: Stanisław </a:t>
            </a:r>
            <a:r>
              <a:rPr lang="pl-PL" sz="2200" dirty="0" smtClean="0">
                <a:solidFill>
                  <a:srgbClr val="434CAA"/>
                </a:solidFill>
              </a:rPr>
              <a:t>Andrzejewski</a:t>
            </a:r>
          </a:p>
          <a:p>
            <a:r>
              <a:rPr lang="pl-PL" sz="2200" dirty="0" smtClean="0">
                <a:solidFill>
                  <a:srgbClr val="434CAA"/>
                </a:solidFill>
              </a:rPr>
              <a:t>mobile </a:t>
            </a:r>
            <a:r>
              <a:rPr lang="pl-PL" sz="2200" dirty="0">
                <a:solidFill>
                  <a:srgbClr val="434CAA"/>
                </a:solidFill>
              </a:rPr>
              <a:t>+48 </a:t>
            </a:r>
            <a:r>
              <a:rPr lang="pl-PL" sz="2200" dirty="0" smtClean="0">
                <a:solidFill>
                  <a:srgbClr val="434CAA"/>
                </a:solidFill>
              </a:rPr>
              <a:t>601645096</a:t>
            </a:r>
          </a:p>
          <a:p>
            <a:r>
              <a:rPr lang="pl-PL" sz="2200" dirty="0" smtClean="0">
                <a:solidFill>
                  <a:srgbClr val="434CAA"/>
                </a:solidFill>
              </a:rPr>
              <a:t>stanislaw.andrzejewski@bart-druk.pl</a:t>
            </a:r>
            <a:endParaRPr lang="pl-PL" sz="2200" dirty="0">
              <a:solidFill>
                <a:srgbClr val="434C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47862" y="1381833"/>
            <a:ext cx="8296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4851AC"/>
                </a:solidFill>
              </a:rPr>
              <a:t>Od roku 2015 do chwili obecnej hospitalizowano 1174 dzieci z różnych rejonów Polski, Obwodu Kaliningradzkiego, Irlandii, Wielkiej Brytanii, Holandii i </a:t>
            </a:r>
            <a:r>
              <a:rPr lang="pl-PL" dirty="0" smtClean="0">
                <a:solidFill>
                  <a:srgbClr val="4851AC"/>
                </a:solidFill>
              </a:rPr>
              <a:t>Chin </a:t>
            </a:r>
            <a:endParaRPr lang="pl-PL" dirty="0">
              <a:solidFill>
                <a:srgbClr val="4851AC"/>
              </a:solidFill>
            </a:endParaRPr>
          </a:p>
          <a:p>
            <a:r>
              <a:rPr lang="pl-PL" dirty="0">
                <a:solidFill>
                  <a:srgbClr val="4851AC"/>
                </a:solidFill>
              </a:rPr>
              <a:t> </a:t>
            </a:r>
          </a:p>
          <a:p>
            <a:r>
              <a:rPr lang="pl-PL" dirty="0">
                <a:solidFill>
                  <a:srgbClr val="4851AC"/>
                </a:solidFill>
              </a:rPr>
              <a:t>Główne zadanie: wczesna diagnostyka i terapia usprawniająca dzieci wykazujące opóźnienia lub nieprawidłowości w rozwoju </a:t>
            </a:r>
            <a:r>
              <a:rPr lang="pl-PL" dirty="0" err="1">
                <a:solidFill>
                  <a:srgbClr val="4851AC"/>
                </a:solidFill>
              </a:rPr>
              <a:t>psycho</a:t>
            </a:r>
            <a:r>
              <a:rPr lang="pl-PL" dirty="0">
                <a:solidFill>
                  <a:srgbClr val="4851AC"/>
                </a:solidFill>
              </a:rPr>
              <a:t>-ruchowym i zaburzony rozwój </a:t>
            </a:r>
            <a:r>
              <a:rPr lang="pl-PL" dirty="0" smtClean="0">
                <a:solidFill>
                  <a:srgbClr val="4851AC"/>
                </a:solidFill>
              </a:rPr>
              <a:t>motoryczny </a:t>
            </a:r>
            <a:endParaRPr lang="pl-PL" dirty="0">
              <a:solidFill>
                <a:srgbClr val="4851AC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033587" y="4223860"/>
            <a:ext cx="8296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From 2015 to present, 1174 children from different regions of Poland, Kaliningrad District, Ireland, Great Britain, the Netherlands and China have been </a:t>
            </a:r>
            <a:r>
              <a:rPr lang="en-US" dirty="0" smtClean="0">
                <a:solidFill>
                  <a:srgbClr val="7030A0"/>
                </a:solidFill>
              </a:rPr>
              <a:t>hospitalized</a:t>
            </a:r>
            <a:endParaRPr lang="pl-PL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 </a:t>
            </a:r>
            <a:endParaRPr lang="pl-PL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The main task: early diagnosis and therapy improving children showing delays or abnormalities in psycho-motor development and disturbed motor </a:t>
            </a:r>
            <a:r>
              <a:rPr lang="en-US" dirty="0" smtClean="0">
                <a:solidFill>
                  <a:srgbClr val="7030A0"/>
                </a:solidFill>
              </a:rPr>
              <a:t>development</a:t>
            </a:r>
            <a:endParaRPr lang="pl-P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47687" y="1543758"/>
            <a:ext cx="48339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>
                <a:solidFill>
                  <a:srgbClr val="4851AC"/>
                </a:solidFill>
              </a:rPr>
              <a:t>Stosowane terapie</a:t>
            </a:r>
            <a:r>
              <a:rPr lang="pl-PL" b="1" u="sng" dirty="0" smtClean="0">
                <a:solidFill>
                  <a:srgbClr val="4851AC"/>
                </a:solidFill>
              </a:rPr>
              <a:t>:</a:t>
            </a:r>
          </a:p>
          <a:p>
            <a:endParaRPr lang="pl-PL" dirty="0">
              <a:solidFill>
                <a:srgbClr val="4851AC"/>
              </a:solidFill>
            </a:endParaRPr>
          </a:p>
          <a:p>
            <a:r>
              <a:rPr lang="pl-PL" dirty="0">
                <a:solidFill>
                  <a:srgbClr val="4851AC"/>
                </a:solidFill>
              </a:rPr>
              <a:t>Terapia metodą </a:t>
            </a:r>
            <a:r>
              <a:rPr lang="pl-PL" dirty="0" err="1">
                <a:solidFill>
                  <a:srgbClr val="4851AC"/>
                </a:solidFill>
              </a:rPr>
              <a:t>Vojty</a:t>
            </a:r>
            <a:endParaRPr lang="pl-PL" dirty="0">
              <a:solidFill>
                <a:srgbClr val="4851AC"/>
              </a:solidFill>
            </a:endParaRPr>
          </a:p>
          <a:p>
            <a:r>
              <a:rPr lang="pl-PL" dirty="0" smtClean="0">
                <a:solidFill>
                  <a:srgbClr val="4851AC"/>
                </a:solidFill>
              </a:rPr>
              <a:t>Ćwiczenia </a:t>
            </a:r>
            <a:r>
              <a:rPr lang="pl-PL" dirty="0" err="1" smtClean="0">
                <a:solidFill>
                  <a:srgbClr val="4851AC"/>
                </a:solidFill>
              </a:rPr>
              <a:t>metodoą</a:t>
            </a:r>
            <a:r>
              <a:rPr lang="pl-PL" dirty="0" smtClean="0">
                <a:solidFill>
                  <a:srgbClr val="4851AC"/>
                </a:solidFill>
              </a:rPr>
              <a:t> </a:t>
            </a:r>
            <a:r>
              <a:rPr lang="pl-PL" dirty="0">
                <a:solidFill>
                  <a:srgbClr val="4851AC"/>
                </a:solidFill>
              </a:rPr>
              <a:t>NDT </a:t>
            </a:r>
            <a:r>
              <a:rPr lang="pl-PL" dirty="0" err="1">
                <a:solidFill>
                  <a:srgbClr val="4851AC"/>
                </a:solidFill>
              </a:rPr>
              <a:t>Bobath</a:t>
            </a:r>
            <a:endParaRPr lang="pl-PL" dirty="0">
              <a:solidFill>
                <a:srgbClr val="4851AC"/>
              </a:solidFill>
            </a:endParaRPr>
          </a:p>
          <a:p>
            <a:r>
              <a:rPr lang="pl-PL" dirty="0">
                <a:solidFill>
                  <a:srgbClr val="4851AC"/>
                </a:solidFill>
              </a:rPr>
              <a:t>Ćwiczenia ogólnorozwojowe</a:t>
            </a:r>
          </a:p>
          <a:p>
            <a:r>
              <a:rPr lang="pl-PL" dirty="0">
                <a:solidFill>
                  <a:srgbClr val="4851AC"/>
                </a:solidFill>
              </a:rPr>
              <a:t>Plastrowanie dynamiczne (</a:t>
            </a:r>
            <a:r>
              <a:rPr lang="pl-PL" dirty="0" err="1">
                <a:solidFill>
                  <a:srgbClr val="4851AC"/>
                </a:solidFill>
              </a:rPr>
              <a:t>kinesiology</a:t>
            </a:r>
            <a:r>
              <a:rPr lang="pl-PL" dirty="0">
                <a:solidFill>
                  <a:srgbClr val="4851AC"/>
                </a:solidFill>
              </a:rPr>
              <a:t> </a:t>
            </a:r>
            <a:r>
              <a:rPr lang="pl-PL" dirty="0" err="1">
                <a:solidFill>
                  <a:srgbClr val="4851AC"/>
                </a:solidFill>
              </a:rPr>
              <a:t>taping</a:t>
            </a:r>
            <a:r>
              <a:rPr lang="pl-PL" dirty="0">
                <a:solidFill>
                  <a:srgbClr val="4851AC"/>
                </a:solidFill>
              </a:rPr>
              <a:t>)</a:t>
            </a:r>
          </a:p>
          <a:p>
            <a:r>
              <a:rPr lang="pl-PL" dirty="0">
                <a:solidFill>
                  <a:srgbClr val="4851AC"/>
                </a:solidFill>
              </a:rPr>
              <a:t>Laseroterapia</a:t>
            </a:r>
          </a:p>
          <a:p>
            <a:r>
              <a:rPr lang="pl-PL" dirty="0">
                <a:solidFill>
                  <a:srgbClr val="4851AC"/>
                </a:solidFill>
              </a:rPr>
              <a:t>Okłady parafinowe</a:t>
            </a:r>
          </a:p>
          <a:p>
            <a:r>
              <a:rPr lang="pl-PL" dirty="0" err="1">
                <a:solidFill>
                  <a:srgbClr val="4851AC"/>
                </a:solidFill>
              </a:rPr>
              <a:t>Elektrolecznictwo</a:t>
            </a:r>
            <a:endParaRPr lang="pl-PL" dirty="0">
              <a:solidFill>
                <a:srgbClr val="4851AC"/>
              </a:solidFill>
            </a:endParaRPr>
          </a:p>
          <a:p>
            <a:r>
              <a:rPr lang="pl-PL" dirty="0">
                <a:solidFill>
                  <a:srgbClr val="4851AC"/>
                </a:solidFill>
              </a:rPr>
              <a:t>Światłolecznictwo</a:t>
            </a:r>
          </a:p>
          <a:p>
            <a:r>
              <a:rPr lang="pl-PL" dirty="0">
                <a:solidFill>
                  <a:srgbClr val="4851AC"/>
                </a:solidFill>
              </a:rPr>
              <a:t>Hydroterapia (masaż wirowy)</a:t>
            </a:r>
          </a:p>
          <a:p>
            <a:r>
              <a:rPr lang="pl-PL" dirty="0">
                <a:solidFill>
                  <a:srgbClr val="4851AC"/>
                </a:solidFill>
              </a:rPr>
              <a:t>Terapia logopedyczna</a:t>
            </a:r>
          </a:p>
          <a:p>
            <a:r>
              <a:rPr lang="pl-PL" dirty="0">
                <a:solidFill>
                  <a:srgbClr val="4851AC"/>
                </a:solidFill>
              </a:rPr>
              <a:t>Terapia </a:t>
            </a:r>
            <a:r>
              <a:rPr lang="pl-PL" dirty="0" err="1" smtClean="0">
                <a:solidFill>
                  <a:srgbClr val="4851AC"/>
                </a:solidFill>
              </a:rPr>
              <a:t>zajęciowaTerapia</a:t>
            </a:r>
            <a:r>
              <a:rPr lang="pl-PL" dirty="0" smtClean="0">
                <a:solidFill>
                  <a:srgbClr val="4851AC"/>
                </a:solidFill>
              </a:rPr>
              <a:t> psychologiczna</a:t>
            </a:r>
            <a:endParaRPr lang="pl-PL" dirty="0">
              <a:solidFill>
                <a:srgbClr val="4851AC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953249" y="1543758"/>
            <a:ext cx="45553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>
                <a:solidFill>
                  <a:srgbClr val="7030A0"/>
                </a:solidFill>
              </a:rPr>
              <a:t>Used therapies</a:t>
            </a:r>
            <a:r>
              <a:rPr lang="en-US" b="1" u="sng" dirty="0" smtClean="0">
                <a:solidFill>
                  <a:srgbClr val="7030A0"/>
                </a:solidFill>
              </a:rPr>
              <a:t>:</a:t>
            </a:r>
            <a:endParaRPr lang="pl-PL" b="1" u="sng" dirty="0" smtClean="0">
              <a:solidFill>
                <a:srgbClr val="7030A0"/>
              </a:solidFill>
            </a:endParaRPr>
          </a:p>
          <a:p>
            <a:pPr algn="r"/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 err="1">
                <a:solidFill>
                  <a:srgbClr val="7030A0"/>
                </a:solidFill>
              </a:rPr>
              <a:t>Vojta</a:t>
            </a:r>
            <a:r>
              <a:rPr lang="en-US" dirty="0">
                <a:solidFill>
                  <a:srgbClr val="7030A0"/>
                </a:solidFill>
              </a:rPr>
              <a:t> therapy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Exercises using the NDT </a:t>
            </a:r>
            <a:r>
              <a:rPr lang="en-US" dirty="0" err="1">
                <a:solidFill>
                  <a:srgbClr val="7030A0"/>
                </a:solidFill>
              </a:rPr>
              <a:t>Bobath</a:t>
            </a:r>
            <a:r>
              <a:rPr lang="en-US" dirty="0">
                <a:solidFill>
                  <a:srgbClr val="7030A0"/>
                </a:solidFill>
              </a:rPr>
              <a:t> method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General development exercises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Kinesiology taping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Laser therapy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Paraffin wraps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Electrotherapy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Phototherapy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Hydrotherapy (whirlpool massage)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Speech therapy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Occupational therapy</a:t>
            </a:r>
            <a:endParaRPr lang="pl-PL" dirty="0">
              <a:solidFill>
                <a:srgbClr val="7030A0"/>
              </a:solidFill>
            </a:endParaRPr>
          </a:p>
          <a:p>
            <a:pPr algn="r"/>
            <a:r>
              <a:rPr lang="en-US" dirty="0">
                <a:solidFill>
                  <a:srgbClr val="7030A0"/>
                </a:solidFill>
              </a:rPr>
              <a:t>Psychological therapy</a:t>
            </a:r>
            <a:endParaRPr lang="pl-PL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01625" y="1206806"/>
            <a:ext cx="117189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>
                <a:solidFill>
                  <a:srgbClr val="4851AC"/>
                </a:solidFill>
              </a:rPr>
              <a:t>Opiekę nad pacjentami sprawuje odpowiednio przeszkolony zespół </a:t>
            </a:r>
            <a:r>
              <a:rPr lang="pl-PL" sz="1700" dirty="0" smtClean="0">
                <a:solidFill>
                  <a:srgbClr val="4851AC"/>
                </a:solidFill>
              </a:rPr>
              <a:t>terapeutyczny </a:t>
            </a:r>
            <a:endParaRPr lang="pl-PL" sz="1700" dirty="0">
              <a:solidFill>
                <a:srgbClr val="4851AC"/>
              </a:solidFill>
            </a:endParaRPr>
          </a:p>
          <a:p>
            <a:r>
              <a:rPr lang="pl-PL" sz="1700" dirty="0">
                <a:solidFill>
                  <a:srgbClr val="4851AC"/>
                </a:solidFill>
              </a:rPr>
              <a:t> </a:t>
            </a:r>
          </a:p>
          <a:p>
            <a:r>
              <a:rPr lang="pl-PL" sz="1700" dirty="0">
                <a:solidFill>
                  <a:srgbClr val="4851AC"/>
                </a:solidFill>
              </a:rPr>
              <a:t>Z dzieckiem może nieodpłatnie przebywać i uczyć się samodzielnego wykonywania zaleconej terapii każda osoba, która się nim </a:t>
            </a:r>
            <a:r>
              <a:rPr lang="pl-PL" sz="1700" dirty="0" smtClean="0">
                <a:solidFill>
                  <a:srgbClr val="4851AC"/>
                </a:solidFill>
              </a:rPr>
              <a:t>zajmuje </a:t>
            </a:r>
            <a:endParaRPr lang="pl-PL" sz="1700" dirty="0">
              <a:solidFill>
                <a:srgbClr val="4851AC"/>
              </a:solidFill>
            </a:endParaRPr>
          </a:p>
          <a:p>
            <a:r>
              <a:rPr lang="pl-PL" sz="1700" dirty="0">
                <a:solidFill>
                  <a:srgbClr val="4851AC"/>
                </a:solidFill>
              </a:rPr>
              <a:t> </a:t>
            </a:r>
          </a:p>
          <a:p>
            <a:r>
              <a:rPr lang="pl-PL" sz="1700" dirty="0">
                <a:solidFill>
                  <a:srgbClr val="4851AC"/>
                </a:solidFill>
              </a:rPr>
              <a:t>Terapeuci uczą </a:t>
            </a:r>
            <a:r>
              <a:rPr lang="pl-PL" sz="1700" dirty="0" smtClean="0">
                <a:solidFill>
                  <a:srgbClr val="4851AC"/>
                </a:solidFill>
              </a:rPr>
              <a:t>rodzica lub opiekuna </a:t>
            </a:r>
            <a:r>
              <a:rPr lang="pl-PL" sz="1700" dirty="0">
                <a:solidFill>
                  <a:srgbClr val="4851AC"/>
                </a:solidFill>
              </a:rPr>
              <a:t>należytej pielęgnacji, karmienia i  usprawniania dziecka po powrocie do domu.</a:t>
            </a:r>
          </a:p>
          <a:p>
            <a:r>
              <a:rPr lang="pl-PL" sz="1700" dirty="0">
                <a:solidFill>
                  <a:srgbClr val="4851AC"/>
                </a:solidFill>
              </a:rPr>
              <a:t> </a:t>
            </a:r>
          </a:p>
          <a:p>
            <a:r>
              <a:rPr lang="pl-PL" sz="1700" dirty="0">
                <a:solidFill>
                  <a:srgbClr val="4851AC"/>
                </a:solidFill>
              </a:rPr>
              <a:t>Oddział potrzebuje remontu i modernizacji oraz wprowadzenia nowoczesnych metod </a:t>
            </a:r>
            <a:r>
              <a:rPr lang="pl-PL" sz="1700" dirty="0" smtClean="0">
                <a:solidFill>
                  <a:srgbClr val="4851AC"/>
                </a:solidFill>
              </a:rPr>
              <a:t>terapeutycznych i przeszkolenia personelu</a:t>
            </a:r>
            <a:endParaRPr lang="pl-PL" sz="1700" dirty="0">
              <a:solidFill>
                <a:srgbClr val="4851AC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01624" y="3985735"/>
            <a:ext cx="1149667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7030A0"/>
                </a:solidFill>
              </a:rPr>
              <a:t>Patient care is provided by a properly trained therapeutic </a:t>
            </a:r>
            <a:r>
              <a:rPr lang="en-US" sz="1700" dirty="0" smtClean="0">
                <a:solidFill>
                  <a:srgbClr val="7030A0"/>
                </a:solidFill>
              </a:rPr>
              <a:t>team</a:t>
            </a:r>
            <a:endParaRPr lang="pl-PL" sz="1700" dirty="0">
              <a:solidFill>
                <a:srgbClr val="7030A0"/>
              </a:solidFill>
            </a:endParaRPr>
          </a:p>
          <a:p>
            <a:r>
              <a:rPr lang="en-US" sz="1700" dirty="0">
                <a:solidFill>
                  <a:srgbClr val="7030A0"/>
                </a:solidFill>
              </a:rPr>
              <a:t> </a:t>
            </a:r>
            <a:endParaRPr lang="pl-PL" sz="1700" dirty="0">
              <a:solidFill>
                <a:srgbClr val="7030A0"/>
              </a:solidFill>
            </a:endParaRPr>
          </a:p>
          <a:p>
            <a:r>
              <a:rPr lang="en-US" sz="1700" dirty="0">
                <a:solidFill>
                  <a:srgbClr val="7030A0"/>
                </a:solidFill>
              </a:rPr>
              <a:t>The parent </a:t>
            </a:r>
            <a:r>
              <a:rPr lang="pl-PL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>
                <a:solidFill>
                  <a:srgbClr val="7030A0"/>
                </a:solidFill>
              </a:rPr>
              <a:t>or child’s </a:t>
            </a:r>
            <a:r>
              <a:rPr lang="en-US" sz="1700" dirty="0" smtClean="0">
                <a:solidFill>
                  <a:srgbClr val="7030A0"/>
                </a:solidFill>
              </a:rPr>
              <a:t>keeper</a:t>
            </a:r>
            <a:r>
              <a:rPr lang="pl-PL" sz="1700" dirty="0" smtClean="0">
                <a:solidFill>
                  <a:srgbClr val="7030A0"/>
                </a:solidFill>
              </a:rPr>
              <a:t> </a:t>
            </a:r>
            <a:r>
              <a:rPr lang="en-US" sz="1700" dirty="0" smtClean="0">
                <a:solidFill>
                  <a:srgbClr val="7030A0"/>
                </a:solidFill>
              </a:rPr>
              <a:t>or </a:t>
            </a:r>
            <a:r>
              <a:rPr lang="en-US" sz="1700" dirty="0">
                <a:solidFill>
                  <a:srgbClr val="7030A0"/>
                </a:solidFill>
              </a:rPr>
              <a:t>every person who takes care of it can stay with the child free and learn to perform the recommended therapy </a:t>
            </a:r>
            <a:r>
              <a:rPr lang="en-US" sz="1700" dirty="0" smtClean="0">
                <a:solidFill>
                  <a:srgbClr val="7030A0"/>
                </a:solidFill>
              </a:rPr>
              <a:t>himself</a:t>
            </a:r>
            <a:endParaRPr lang="pl-PL" sz="1700" dirty="0">
              <a:solidFill>
                <a:srgbClr val="7030A0"/>
              </a:solidFill>
            </a:endParaRPr>
          </a:p>
          <a:p>
            <a:r>
              <a:rPr lang="en-US" sz="1700" dirty="0">
                <a:solidFill>
                  <a:srgbClr val="7030A0"/>
                </a:solidFill>
              </a:rPr>
              <a:t> </a:t>
            </a:r>
            <a:endParaRPr lang="pl-PL" sz="1700" dirty="0">
              <a:solidFill>
                <a:srgbClr val="7030A0"/>
              </a:solidFill>
            </a:endParaRPr>
          </a:p>
          <a:p>
            <a:r>
              <a:rPr lang="en-US" sz="1700" dirty="0">
                <a:solidFill>
                  <a:srgbClr val="7030A0"/>
                </a:solidFill>
              </a:rPr>
              <a:t>Therapists teach the parent or child’s keeper proper care, feeding and improving the child after returning </a:t>
            </a:r>
            <a:r>
              <a:rPr lang="en-US" sz="1700" dirty="0" smtClean="0">
                <a:solidFill>
                  <a:srgbClr val="7030A0"/>
                </a:solidFill>
              </a:rPr>
              <a:t>home</a:t>
            </a:r>
            <a:endParaRPr lang="pl-PL" sz="1700" dirty="0">
              <a:solidFill>
                <a:srgbClr val="7030A0"/>
              </a:solidFill>
            </a:endParaRPr>
          </a:p>
          <a:p>
            <a:r>
              <a:rPr lang="en-US" sz="1700" dirty="0">
                <a:solidFill>
                  <a:srgbClr val="7030A0"/>
                </a:solidFill>
              </a:rPr>
              <a:t> </a:t>
            </a:r>
            <a:endParaRPr lang="pl-PL" sz="1700" dirty="0">
              <a:solidFill>
                <a:srgbClr val="7030A0"/>
              </a:solidFill>
            </a:endParaRPr>
          </a:p>
          <a:p>
            <a:r>
              <a:rPr lang="en-US" sz="1700" dirty="0">
                <a:solidFill>
                  <a:srgbClr val="7030A0"/>
                </a:solidFill>
              </a:rPr>
              <a:t>The department needs refurbishment and modernization as well as the introduction of modern therapeutic </a:t>
            </a:r>
            <a:r>
              <a:rPr lang="en-US" sz="1700" dirty="0" smtClean="0">
                <a:solidFill>
                  <a:srgbClr val="7030A0"/>
                </a:solidFill>
              </a:rPr>
              <a:t>methods</a:t>
            </a:r>
            <a:r>
              <a:rPr lang="pl-PL" sz="1700" dirty="0" smtClean="0">
                <a:solidFill>
                  <a:srgbClr val="7030A0"/>
                </a:solidFill>
              </a:rPr>
              <a:t> and </a:t>
            </a:r>
            <a:r>
              <a:rPr lang="pl-PL" sz="1700" dirty="0" err="1" smtClean="0">
                <a:solidFill>
                  <a:srgbClr val="7030A0"/>
                </a:solidFill>
              </a:rPr>
              <a:t>training</a:t>
            </a:r>
            <a:r>
              <a:rPr lang="pl-PL" sz="1700" dirty="0" smtClean="0">
                <a:solidFill>
                  <a:srgbClr val="7030A0"/>
                </a:solidFill>
              </a:rPr>
              <a:t> for the </a:t>
            </a:r>
            <a:r>
              <a:rPr lang="pl-PL" sz="1700" dirty="0" err="1" smtClean="0">
                <a:solidFill>
                  <a:srgbClr val="7030A0"/>
                </a:solidFill>
              </a:rPr>
              <a:t>staff</a:t>
            </a:r>
            <a:endParaRPr lang="pl-PL" sz="1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199663"/>
            <a:ext cx="7383259" cy="55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187756"/>
            <a:ext cx="7353300" cy="55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49" y="1199174"/>
            <a:ext cx="7341902" cy="55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301625" y="1054406"/>
            <a:ext cx="11496675" cy="19050"/>
          </a:xfrm>
          <a:prstGeom prst="line">
            <a:avLst/>
          </a:prstGeom>
          <a:ln w="3175" cmpd="sng">
            <a:solidFill>
              <a:srgbClr val="4851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46682"/>
            <a:ext cx="2746375" cy="774374"/>
          </a:xfrm>
          <a:prstGeom prst="rect">
            <a:avLst/>
          </a:prstGeom>
        </p:spPr>
      </p:pic>
      <p:sp>
        <p:nvSpPr>
          <p:cNvPr id="10" name="Podtytuł 2"/>
          <p:cNvSpPr txBox="1">
            <a:spLocks/>
          </p:cNvSpPr>
          <p:nvPr/>
        </p:nvSpPr>
        <p:spPr>
          <a:xfrm>
            <a:off x="10467975" y="577606"/>
            <a:ext cx="1435554" cy="41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34CAA"/>
                </a:solidFill>
              </a:rPr>
              <a:t>GG1990493</a:t>
            </a:r>
            <a:endParaRPr lang="pl-PL" sz="1800" dirty="0">
              <a:solidFill>
                <a:srgbClr val="434CA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75" y="1206806"/>
            <a:ext cx="7321850" cy="54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311</Words>
  <Application>Microsoft Office PowerPoint</Application>
  <PresentationFormat>Panoramiczny</PresentationFormat>
  <Paragraphs>131</Paragraphs>
  <Slides>24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Pawłowski</dc:creator>
  <cp:lastModifiedBy>Grzegorz Pawłowski</cp:lastModifiedBy>
  <cp:revision>56</cp:revision>
  <cp:lastPrinted>2018-11-22T12:39:25Z</cp:lastPrinted>
  <dcterms:created xsi:type="dcterms:W3CDTF">2018-11-21T05:56:12Z</dcterms:created>
  <dcterms:modified xsi:type="dcterms:W3CDTF">2019-06-06T10:34:24Z</dcterms:modified>
</cp:coreProperties>
</file>